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9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2895" y="2765425"/>
            <a:ext cx="650621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Retirees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89500" y="4736465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Healthy Meal Magic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06-d3ce47gs8jdo4os5dd0g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635000" y="1621790"/>
            <a:ext cx="11562080" cy="519239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2:08-d3ce480s8jdo4os5dd3g.png"/>
          <p:cNvPicPr>
            <a:picLocks noChangeAspect="1"/>
          </p:cNvPicPr>
          <p:nvPr/>
        </p:nvPicPr>
        <p:blipFill>
          <a:blip r:embed="rId4"/>
          <a:srcRect t="5" b="5"/>
          <a:stretch/>
        </p:blipFill>
        <p:spPr>
          <a:xfrm>
            <a:off x="7349490" y="2082165"/>
            <a:ext cx="5852160" cy="5187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Builds Weekly Menus for You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33450" y="2562225"/>
            <a:ext cx="26924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Meal Plans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933450" y="3281045"/>
            <a:ext cx="2691507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Apps like Mealime and Yummly create balanced weekly menus based on dietary goals, allergies, and pantry staples, ensuring healthy and varied meals.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3879850" y="3009265"/>
            <a:ext cx="26924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Step-by-Step Cooking Guidance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3879850" y="3728085"/>
            <a:ext cx="2691507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apps offer step-by-step cooking instructions and videos, making it easy for retirees to prepare new and healthy dishes without stress.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19685"/>
            <a:ext cx="12197080" cy="68903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Guides You While Cooking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912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12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1355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21355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091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5091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6534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56534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0270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270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1713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7" name="Text 14"/>
          <p:cNvSpPr/>
          <p:nvPr/>
        </p:nvSpPr>
        <p:spPr>
          <a:xfrm>
            <a:off x="91713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209800" y="1699895"/>
            <a:ext cx="7105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1255" y="2642870"/>
            <a:ext cx="282829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Hands-Free Cooking Help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51255" y="3270250"/>
            <a:ext cx="282829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assistants read recipes aloud, set timers, and answer cooking questions, allowing retirees to keep their hands clean and focus on cooking.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727700" y="1699895"/>
            <a:ext cx="7105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669155" y="2642870"/>
            <a:ext cx="282829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Adaptable to Preferences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669155" y="3270250"/>
            <a:ext cx="282829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adjusts recipes based on dietary restrictions and available ingredients, ensuring flexibility and personalization in meal planning.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245600" y="1699895"/>
            <a:ext cx="7105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187055" y="2642870"/>
            <a:ext cx="282829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Encourages Healthy Eating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187055" y="3270250"/>
            <a:ext cx="282829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suggesting nutritious recipes and portion sizes, AI helps retirees maintain a healthy diet without sacrificing taste or variety.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Aging Tech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42530" y="-25400"/>
            <a:ext cx="4662170" cy="6883400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7542530" y="-25400"/>
            <a:ext cx="4662170" cy="688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Wearables Coach Daily Movement</a:t>
            </a:r>
            <a:endParaRPr lang="en-US" sz="1600" dirty="0"/>
          </a:p>
        </p:txBody>
      </p:sp>
      <p:pic>
        <p:nvPicPr>
          <p:cNvPr id="19" name="Image 0" descr="https://kimi-img.moonshot.cn/pub/slides/slides_tmpl/image/25-09-28-15:22:03-d3ce46os8jdo4os5dcr0.jp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1066165" y="1638300"/>
            <a:ext cx="5953760" cy="4064000"/>
          </a:xfrm>
          <a:prstGeom prst="snip1Rect">
            <a:avLst>
              <a:gd name="adj" fmla="val 0"/>
            </a:avLst>
          </a:prstGeom>
        </p:spPr>
      </p:pic>
      <p:sp>
        <p:nvSpPr>
          <p:cNvPr id="20" name="Text 17"/>
          <p:cNvSpPr/>
          <p:nvPr/>
        </p:nvSpPr>
        <p:spPr>
          <a:xfrm>
            <a:off x="7931785" y="1638300"/>
            <a:ext cx="37611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 Activity Tracking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931785" y="2438400"/>
            <a:ext cx="3761105" cy="312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Wearables like Fitbit and Apple Watch track steps, heart rate, and sleep, providing insights that help retirees stay active and healthy.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5-d3ce49os8jdo4os5ddf0.png"/>
          <p:cNvPicPr>
            <a:picLocks noChangeAspect="1"/>
          </p:cNvPicPr>
          <p:nvPr/>
        </p:nvPicPr>
        <p:blipFill>
          <a:blip r:embed="rId3"/>
          <a:srcRect t="111" b="111"/>
          <a:stretch/>
        </p:blipFill>
        <p:spPr>
          <a:xfrm>
            <a:off x="3570605" y="1674495"/>
            <a:ext cx="8620760" cy="20008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5" y="1687195"/>
            <a:ext cx="12192635" cy="2001520"/>
          </a:xfrm>
          <a:prstGeom prst="rect">
            <a:avLst/>
          </a:prstGeom>
          <a:gradFill flip="none" rotWithShape="1">
            <a:gsLst>
              <a:gs pos="0">
                <a:srgbClr val="AB8A7D"/>
              </a:gs>
              <a:gs pos="69000">
                <a:srgbClr val="D3BDA6"/>
              </a:gs>
              <a:gs pos="100000">
                <a:srgbClr val="F0E1C9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635" y="1687195"/>
            <a:ext cx="12192635" cy="2001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8-15:22:13-d3ce498s8jdo4os5ddc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2214245"/>
            <a:ext cx="743585" cy="7435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Workouts Fit Any Level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rot="5400000">
            <a:off x="1263015" y="2523490"/>
            <a:ext cx="257175" cy="1238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 rot="5400000">
            <a:off x="1263015" y="2523490"/>
            <a:ext cx="257175" cy="123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019810" y="3428365"/>
            <a:ext cx="3063875" cy="3429635"/>
          </a:xfrm>
          <a:prstGeom prst="rect">
            <a:avLst/>
          </a:prstGeom>
          <a:solidFill>
            <a:srgbClr val="FFFFFF"/>
          </a:solidFill>
          <a:ln/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1019810" y="3428365"/>
            <a:ext cx="3063875" cy="3429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565015" y="3428365"/>
            <a:ext cx="3063875" cy="3429635"/>
          </a:xfrm>
          <a:prstGeom prst="rect">
            <a:avLst/>
          </a:prstGeom>
          <a:solidFill>
            <a:srgbClr val="FFFFFF"/>
          </a:solidFill>
          <a:ln/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4565015" y="3428365"/>
            <a:ext cx="3063875" cy="3429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8117205" y="3428365"/>
            <a:ext cx="3063875" cy="3430270"/>
          </a:xfrm>
          <a:prstGeom prst="rect">
            <a:avLst/>
          </a:prstGeom>
          <a:solidFill>
            <a:srgbClr val="FFFFFF"/>
          </a:solidFill>
          <a:ln/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8117205" y="3428365"/>
            <a:ext cx="3063875" cy="3430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864995" y="6786245"/>
            <a:ext cx="1374775" cy="72000"/>
          </a:xfrm>
          <a:prstGeom prst="rect">
            <a:avLst/>
          </a:prstGeom>
          <a:solidFill>
            <a:srgbClr val="865F24"/>
          </a:solidFill>
          <a:ln/>
        </p:spPr>
      </p:sp>
      <p:sp>
        <p:nvSpPr>
          <p:cNvPr id="18" name="Text 14"/>
          <p:cNvSpPr/>
          <p:nvPr/>
        </p:nvSpPr>
        <p:spPr>
          <a:xfrm>
            <a:off x="1864995" y="6786245"/>
            <a:ext cx="1374775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5408295" y="6786245"/>
            <a:ext cx="1374775" cy="72000"/>
          </a:xfrm>
          <a:prstGeom prst="rect">
            <a:avLst/>
          </a:prstGeom>
          <a:solidFill>
            <a:srgbClr val="865F24"/>
          </a:solidFill>
          <a:ln/>
        </p:spPr>
      </p:sp>
      <p:sp>
        <p:nvSpPr>
          <p:cNvPr id="20" name="Text 16"/>
          <p:cNvSpPr/>
          <p:nvPr/>
        </p:nvSpPr>
        <p:spPr>
          <a:xfrm>
            <a:off x="5408295" y="6786245"/>
            <a:ext cx="1374775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954135" y="6786245"/>
            <a:ext cx="1374775" cy="72000"/>
          </a:xfrm>
          <a:prstGeom prst="rect">
            <a:avLst/>
          </a:prstGeom>
          <a:solidFill>
            <a:srgbClr val="865F24"/>
          </a:solidFill>
          <a:ln/>
        </p:spPr>
      </p:sp>
      <p:sp>
        <p:nvSpPr>
          <p:cNvPr id="22" name="Text 18"/>
          <p:cNvSpPr/>
          <p:nvPr/>
        </p:nvSpPr>
        <p:spPr>
          <a:xfrm>
            <a:off x="8954135" y="6786245"/>
            <a:ext cx="1374775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1453515" y="1845945"/>
            <a:ext cx="66338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Customized Exercise Routines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1453515" y="2214245"/>
            <a:ext cx="735266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Apps like Aaptiv and Peloton offer adaptive workouts that adjust to your fitness level, ensuring safe and effective exercise routines.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186180" y="3557270"/>
            <a:ext cx="26987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Low-Impact Options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1186180" y="4277995"/>
            <a:ext cx="2698750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low-impact exercises like yoga and strength training, protecting joints and promoting long-term mobility.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4734560" y="3557270"/>
            <a:ext cx="26987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 Tracking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4734560" y="4277995"/>
            <a:ext cx="2698750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apps track your progress over time, celebrating milestones and motivating retirees to maintain a consistent fitness routine.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316595" y="3557270"/>
            <a:ext cx="26987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and Fun Elements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8316595" y="4277995"/>
            <a:ext cx="2698750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fitness apps often include social features and variety in workouts, making exercise enjoyable and sustainable.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Connected Living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Controls Home Comfort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2:08-d3ce480s8jdo4os5dd30.png"/>
          <p:cNvPicPr>
            <a:picLocks noChangeAspect="1"/>
          </p:cNvPicPr>
          <p:nvPr/>
        </p:nvPicPr>
        <p:blipFill>
          <a:blip r:embed="rId3"/>
          <a:srcRect t="137" b="137"/>
          <a:stretch/>
        </p:blipFill>
        <p:spPr>
          <a:xfrm>
            <a:off x="827723" y="1517650"/>
            <a:ext cx="10536555" cy="2073275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2677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2677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8100000" flipH="1" flipV="1">
            <a:off x="104203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23" name="Text 20"/>
          <p:cNvSpPr/>
          <p:nvPr/>
        </p:nvSpPr>
        <p:spPr>
          <a:xfrm rot="8100000">
            <a:off x="104203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33349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33349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 rot="8100000" flipH="1" flipV="1">
            <a:off x="654875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27" name="Text 24"/>
          <p:cNvSpPr/>
          <p:nvPr/>
        </p:nvSpPr>
        <p:spPr>
          <a:xfrm rot="8100000">
            <a:off x="654875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6205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Home Automation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162050" y="4429125"/>
            <a:ext cx="4381951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thermostats and lights adjust automatically based on your routine, providing comfort without manual adjustments.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66877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Voice-Activated Convenience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668770" y="4429125"/>
            <a:ext cx="4381951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assistants control home devices, making it easy to manage your environment hands-free, especially useful for retirees with limited mobility.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8g.png"/>
          <p:cNvPicPr>
            <a:picLocks noChangeAspect="1"/>
          </p:cNvPicPr>
          <p:nvPr/>
        </p:nvPicPr>
        <p:blipFill>
          <a:blip r:embed="rId3"/>
          <a:srcRect l="45" r="45"/>
          <a:stretch/>
        </p:blipFill>
        <p:spPr>
          <a:xfrm>
            <a:off x="10485755" y="5457825"/>
            <a:ext cx="1733550" cy="140017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6" name="Text 3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Robot Vacuums Keep Floors Clean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7680000">
            <a:off x="8562166" y="3341075"/>
            <a:ext cx="3813585" cy="1926033"/>
          </a:xfrm>
          <a:custGeom>
            <a:avLst/>
            <a:gdLst/>
            <a:ahLst/>
            <a:cxnLst/>
            <a:rect l="l" t="t" r="r" b="b"/>
            <a:pathLst>
              <a:path w="3813585" h="1926033">
                <a:moveTo>
                  <a:pt x="98" y="1926033"/>
                </a:moveTo>
                <a:cubicBezTo>
                  <a:pt x="-10456" y="872487"/>
                  <a:pt x="835156" y="10225"/>
                  <a:pt x="1888054" y="90"/>
                </a:cubicBezTo>
                <a:cubicBezTo>
                  <a:pt x="2940953" y="-10045"/>
                  <a:pt x="3803452" y="835327"/>
                  <a:pt x="3813585" y="1888453"/>
                </a:cubicBezTo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 rot="7680000">
            <a:off x="8562166" y="3341075"/>
            <a:ext cx="3813585" cy="1926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0400000">
            <a:off x="8430704" y="5117262"/>
            <a:ext cx="202156" cy="202202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11" name="Text 8"/>
          <p:cNvSpPr/>
          <p:nvPr/>
        </p:nvSpPr>
        <p:spPr>
          <a:xfrm rot="20400000">
            <a:off x="8430704" y="5117262"/>
            <a:ext cx="202156" cy="20220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20400000">
            <a:off x="10836719" y="2149227"/>
            <a:ext cx="140486" cy="140518"/>
          </a:xfrm>
          <a:prstGeom prst="ellipse">
            <a:avLst/>
          </a:prstGeom>
          <a:solidFill>
            <a:srgbClr val="E4D7CA"/>
          </a:solidFill>
          <a:ln/>
        </p:spPr>
      </p:sp>
      <p:sp>
        <p:nvSpPr>
          <p:cNvPr id="13" name="Text 10"/>
          <p:cNvSpPr/>
          <p:nvPr/>
        </p:nvSpPr>
        <p:spPr>
          <a:xfrm rot="20400000">
            <a:off x="10836719" y="2149227"/>
            <a:ext cx="140486" cy="1405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28-15:22:12-d3ce490s8jdo4os5ddb0.png"/>
          <p:cNvPicPr>
            <a:picLocks noChangeAspect="1"/>
          </p:cNvPicPr>
          <p:nvPr/>
        </p:nvPicPr>
        <p:blipFill>
          <a:blip r:embed="rId4"/>
          <a:srcRect l="17" r="17"/>
          <a:stretch/>
        </p:blipFill>
        <p:spPr>
          <a:xfrm>
            <a:off x="8029401" y="2003292"/>
            <a:ext cx="3454397" cy="345488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825139" y="2088446"/>
            <a:ext cx="467485" cy="467592"/>
          </a:xfrm>
          <a:prstGeom prst="ellipse">
            <a:avLst/>
          </a:prstGeom>
          <a:solidFill>
            <a:srgbClr val="EDE5DC"/>
          </a:solidFill>
          <a:ln/>
        </p:spPr>
      </p:sp>
      <p:sp>
        <p:nvSpPr>
          <p:cNvPr id="16" name="Text 12"/>
          <p:cNvSpPr/>
          <p:nvPr/>
        </p:nvSpPr>
        <p:spPr>
          <a:xfrm>
            <a:off x="7825139" y="2088446"/>
            <a:ext cx="467485" cy="4675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531833" y="1505310"/>
            <a:ext cx="4448631" cy="444934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31833" y="1505310"/>
            <a:ext cx="4448631" cy="4449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11263894" y="5250258"/>
            <a:ext cx="140486" cy="140518"/>
          </a:xfrm>
          <a:prstGeom prst="ellipse">
            <a:avLst/>
          </a:prstGeom>
          <a:solidFill>
            <a:srgbClr val="E4D7CA"/>
          </a:solidFill>
          <a:ln/>
        </p:spPr>
      </p:sp>
      <p:sp>
        <p:nvSpPr>
          <p:cNvPr id="20" name="Text 16"/>
          <p:cNvSpPr/>
          <p:nvPr/>
        </p:nvSpPr>
        <p:spPr>
          <a:xfrm>
            <a:off x="11263894" y="5250258"/>
            <a:ext cx="140486" cy="1405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67385" y="1494155"/>
            <a:ext cx="6822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Cleaning Solutions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67385" y="1798955"/>
            <a:ext cx="68967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Robot vacuums like Roomba map your home, clean efficiently, and empty themselves, reducing the physical strain of housekeeping.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667385" y="3072130"/>
            <a:ext cx="6822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Scheduled Cleaning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67385" y="3435350"/>
            <a:ext cx="68967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devices can be scheduled to clean at specific times, ensuring a tidy home without constant supervision.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667385" y="4844415"/>
            <a:ext cx="6822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Pet-Friendly Options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67385" y="5182235"/>
            <a:ext cx="68967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Many robot vacuums are designed to handle pet hair and debris, keeping floors clean even in households with pets.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&amp; Mental Spark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og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-18415" y="-57785"/>
            <a:ext cx="12230735" cy="69259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38189" y="179153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5738189" y="256344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738189" y="333535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738189" y="410725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738189" y="487916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738189" y="565107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827530" y="3183890"/>
            <a:ext cx="22301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76900" y="118649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85126" y="123644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Lifestyle Boost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76900" y="195840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85126" y="200835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Travel Planning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76900" y="2730311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85126" y="278025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Healthy Meal Magic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676900" y="350221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85126" y="355216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Aging Tech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76900" y="427412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85126" y="432407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Connected Living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676900" y="5046032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85126" y="509597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&amp; Mental Spark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03-d3ce46os8jdo4os5dcs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60" y="1418590"/>
            <a:ext cx="6193790" cy="544385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2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4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6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Curates Social Media Feeds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9-28-15:22:04-d3ce470s8jdo4os5dct0.png"/>
          <p:cNvPicPr>
            <a:picLocks noChangeAspect="1"/>
          </p:cNvPicPr>
          <p:nvPr/>
        </p:nvPicPr>
        <p:blipFill>
          <a:blip r:embed="rId4"/>
          <a:srcRect l="6" r="6"/>
          <a:stretch/>
        </p:blipFill>
        <p:spPr>
          <a:xfrm>
            <a:off x="6919595" y="1585595"/>
            <a:ext cx="5272405" cy="527240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74395" y="2063115"/>
            <a:ext cx="508444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Content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74395" y="2665095"/>
            <a:ext cx="5084445" cy="312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on platforms like Facebook and Instagram surface family photos, hobby communities, and reunion groups, making social media more engaging and relevant.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Video Calls Bridge Distance Easily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5493" y="1757680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5493" y="1757680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406448" y="1757680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406448" y="1757680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9-28-15:22:07-d3ce47os8jdo4os5dd10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4090988" y="1426845"/>
            <a:ext cx="4010025" cy="4912360"/>
          </a:xfrm>
          <a:prstGeom prst="roundRect">
            <a:avLst>
              <a:gd name="adj" fmla="val 6367"/>
            </a:avLst>
          </a:prstGeom>
        </p:spPr>
      </p:pic>
      <p:sp>
        <p:nvSpPr>
          <p:cNvPr id="24" name="Text 21"/>
          <p:cNvSpPr/>
          <p:nvPr/>
        </p:nvSpPr>
        <p:spPr>
          <a:xfrm>
            <a:off x="872173" y="2066290"/>
            <a:ext cx="280797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Easy Video Communication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72173" y="2838450"/>
            <a:ext cx="280797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assistants can initiate video calls, making it simple to connect with loved ones and reducing the technical barriers to staying in touch.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513128" y="2066290"/>
            <a:ext cx="280797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Interaction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513128" y="2838450"/>
            <a:ext cx="280797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features like large tiles and captions improve the video calling experience, making conversations clearer and more enjoyable.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Exploration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09-d3ce488s8jdo4os5dd4g.png"/>
          <p:cNvPicPr>
            <a:picLocks noChangeAspect="1"/>
          </p:cNvPicPr>
          <p:nvPr/>
        </p:nvPicPr>
        <p:blipFill>
          <a:blip r:embed="rId3"/>
          <a:srcRect t="15" b="15"/>
          <a:stretch/>
        </p:blipFill>
        <p:spPr>
          <a:xfrm>
            <a:off x="10100945" y="0"/>
            <a:ext cx="2111375" cy="12166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9100" y="5349875"/>
            <a:ext cx="11553190" cy="33020"/>
          </a:xfrm>
          <a:prstGeom prst="line">
            <a:avLst/>
          </a:prstGeom>
          <a:noFill/>
          <a:ln w="19050">
            <a:solidFill>
              <a:srgbClr val="865F24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 One AI Tool This Week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354830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8" name="Text 5"/>
          <p:cNvSpPr/>
          <p:nvPr/>
        </p:nvSpPr>
        <p:spPr>
          <a:xfrm>
            <a:off x="4354830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8100000">
            <a:off x="5953125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 rot="8100000">
            <a:off x="5953125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7740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47740" y="529145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8127" y="4447369"/>
            <a:ext cx="609600" cy="86360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50545" y="202946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15" name="Text 11"/>
          <p:cNvSpPr/>
          <p:nvPr/>
        </p:nvSpPr>
        <p:spPr>
          <a:xfrm>
            <a:off x="550545" y="202946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 rot="8100000">
            <a:off x="2148840" y="458406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17" name="Text 13"/>
          <p:cNvSpPr/>
          <p:nvPr/>
        </p:nvSpPr>
        <p:spPr>
          <a:xfrm rot="8100000">
            <a:off x="2148840" y="458406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243455" y="529653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243455" y="529653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8148955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21" name="Text 17"/>
          <p:cNvSpPr/>
          <p:nvPr/>
        </p:nvSpPr>
        <p:spPr>
          <a:xfrm>
            <a:off x="8148955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 rot="8100000">
            <a:off x="9747250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23" name="Text 19"/>
          <p:cNvSpPr/>
          <p:nvPr/>
        </p:nvSpPr>
        <p:spPr>
          <a:xfrm rot="8100000">
            <a:off x="9747250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9841865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9841865" y="529145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26" name="Image 2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98604" y="4447369"/>
            <a:ext cx="609600" cy="863600"/>
          </a:xfrm>
          <a:prstGeom prst="rect">
            <a:avLst/>
          </a:prstGeom>
        </p:spPr>
      </p:pic>
      <p:pic>
        <p:nvPicPr>
          <p:cNvPr id="27" name="Image 3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7650" y="4447369"/>
            <a:ext cx="609600" cy="8636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550545" y="5566410"/>
            <a:ext cx="39312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a Modest Goal</a:t>
            </a:r>
            <a:endParaRPr lang="en-US" sz="1600" dirty="0"/>
          </a:p>
        </p:txBody>
      </p:sp>
      <p:sp>
        <p:nvSpPr>
          <p:cNvPr id="29" name="Shape 23"/>
          <p:cNvSpPr/>
          <p:nvPr/>
        </p:nvSpPr>
        <p:spPr>
          <a:xfrm>
            <a:off x="550545" y="202755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4"/>
          <p:cNvSpPr/>
          <p:nvPr/>
        </p:nvSpPr>
        <p:spPr>
          <a:xfrm>
            <a:off x="550545" y="202755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a single AI tool like a meal planner or fitness app and set a small, achievable goal to start exploring its benefits.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4354830" y="5561330"/>
            <a:ext cx="39312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Your Experience</a:t>
            </a: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4354830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7"/>
          <p:cNvSpPr/>
          <p:nvPr/>
        </p:nvSpPr>
        <p:spPr>
          <a:xfrm>
            <a:off x="4354830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Note the time saved, enjoyment gained, and any challenges faced while using the tool, building confidence through small wins.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8148955" y="5561330"/>
            <a:ext cx="39312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Feedback</a:t>
            </a:r>
            <a:endParaRPr lang="en-US" sz="1600" dirty="0"/>
          </a:p>
        </p:txBody>
      </p:sp>
      <p:sp>
        <p:nvSpPr>
          <p:cNvPr id="35" name="Shape 29"/>
          <p:cNvSpPr/>
          <p:nvPr/>
        </p:nvSpPr>
        <p:spPr>
          <a:xfrm>
            <a:off x="8148955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30"/>
          <p:cNvSpPr/>
          <p:nvPr/>
        </p:nvSpPr>
        <p:spPr>
          <a:xfrm>
            <a:off x="8148955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Discuss your experience with peers or family to foster community learning and shape responsible AI usage.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999095" y="-10160"/>
            <a:ext cx="4205605" cy="6868160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7999095" y="-10160"/>
            <a:ext cx="4205605" cy="6868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5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 Benefits &amp; Challenges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285240" y="1640205"/>
            <a:ext cx="9418320" cy="4297680"/>
          </a:xfrm>
          <a:prstGeom prst="roundRect">
            <a:avLst>
              <a:gd name="adj" fmla="val 4609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285240" y="1640205"/>
            <a:ext cx="9418320" cy="429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5-d3ce478s8jdo4os5dcvg.png"/>
          <p:cNvPicPr>
            <a:picLocks noChangeAspect="1"/>
          </p:cNvPicPr>
          <p:nvPr/>
        </p:nvPicPr>
        <p:blipFill>
          <a:blip r:embed="rId3"/>
          <a:srcRect t="90" b="90"/>
          <a:stretch/>
        </p:blipFill>
        <p:spPr>
          <a:xfrm>
            <a:off x="6145530" y="1991360"/>
            <a:ext cx="4343400" cy="3510915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773555" y="2047875"/>
            <a:ext cx="38811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Keep a Simple Diary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773555" y="2924175"/>
            <a:ext cx="3881120" cy="14265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what you loved, any confusion, and privacy concerns to guide future AI adoption and ensure responsible usage.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Confidence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Retiree AI Cheat Sheet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8992" y="194317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78992" y="194317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1970" y="177736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21970" y="177736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9-28-15:22:07-d3ce47os8jdo4os5dd20.png"/>
          <p:cNvPicPr>
            <a:picLocks noChangeAspect="1"/>
          </p:cNvPicPr>
          <p:nvPr/>
        </p:nvPicPr>
        <p:blipFill>
          <a:blip r:embed="rId3"/>
          <a:srcRect l="112" r="112"/>
          <a:stretch/>
        </p:blipFill>
        <p:spPr>
          <a:xfrm>
            <a:off x="8629650" y="1240790"/>
            <a:ext cx="2834640" cy="4940935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678992" y="415805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678992" y="415805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21970" y="399224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521970" y="399224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31333" y="2266079"/>
            <a:ext cx="1424829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2457373" y="1901646"/>
            <a:ext cx="76600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 Guide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2457373" y="2330803"/>
            <a:ext cx="592348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portable list of trusted AI apps for travel, meals, fitness, and social contact, along with privacy tips, ensures easy access to useful tools.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31333" y="4480959"/>
            <a:ext cx="1424829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2457373" y="4116526"/>
            <a:ext cx="76600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 Tool Selection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457373" y="4545683"/>
            <a:ext cx="592348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cheat sheet helps retirees choose vetted tools that enhance lifestyle without compromising data security or personal budgets.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7-d3ce4a8s8jdo4os5ddig.jpeg"/>
          <p:cNvPicPr>
            <a:picLocks noChangeAspect="1"/>
          </p:cNvPicPr>
          <p:nvPr/>
        </p:nvPicPr>
        <p:blipFill>
          <a:blip r:embed="rId3"/>
          <a:srcRect l="28012" t="7813" r="22500" b="7813"/>
          <a:stretch/>
        </p:blipFill>
        <p:spPr>
          <a:xfrm>
            <a:off x="7106285" y="0"/>
            <a:ext cx="508571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106285" y="0"/>
            <a:ext cx="5085715" cy="6858000"/>
          </a:xfrm>
          <a:prstGeom prst="rect">
            <a:avLst/>
          </a:prstGeom>
          <a:solidFill>
            <a:srgbClr val="D3BDA6">
              <a:alpha val="9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106285" y="0"/>
            <a:ext cx="508571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15563" y="398682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5563" y="398682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7325750" y="443118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7325750" y="443118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16833" y="128855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6833" y="128855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7327020" y="173291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7327020" y="173291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32314" y="1621539"/>
            <a:ext cx="359932" cy="359932"/>
          </a:xfrm>
          <a:custGeom>
            <a:avLst/>
            <a:gdLst/>
            <a:ahLst/>
            <a:cxnLst/>
            <a:rect l="l" t="t" r="r" b="b"/>
            <a:pathLst>
              <a:path w="359932" h="359932">
                <a:moveTo>
                  <a:pt x="197963" y="323939"/>
                </a:moveTo>
                <a:cubicBezTo>
                  <a:pt x="197963" y="359932"/>
                  <a:pt x="197963" y="359932"/>
                  <a:pt x="197963" y="359932"/>
                </a:cubicBezTo>
                <a:cubicBezTo>
                  <a:pt x="161969" y="359932"/>
                  <a:pt x="161969" y="359932"/>
                  <a:pt x="161969" y="359932"/>
                </a:cubicBezTo>
                <a:cubicBezTo>
                  <a:pt x="161969" y="323939"/>
                  <a:pt x="161969" y="323939"/>
                  <a:pt x="161969" y="323939"/>
                </a:cubicBezTo>
                <a:cubicBezTo>
                  <a:pt x="17997" y="323939"/>
                  <a:pt x="17997" y="323939"/>
                  <a:pt x="17997" y="323939"/>
                </a:cubicBezTo>
                <a:cubicBezTo>
                  <a:pt x="8998" y="323939"/>
                  <a:pt x="0" y="314941"/>
                  <a:pt x="0" y="305942"/>
                </a:cubicBezTo>
                <a:cubicBezTo>
                  <a:pt x="0" y="53990"/>
                  <a:pt x="0" y="53990"/>
                  <a:pt x="0" y="53990"/>
                </a:cubicBezTo>
                <a:cubicBezTo>
                  <a:pt x="359932" y="53990"/>
                  <a:pt x="359932" y="53990"/>
                  <a:pt x="359932" y="53990"/>
                </a:cubicBezTo>
                <a:cubicBezTo>
                  <a:pt x="359932" y="305942"/>
                  <a:pt x="359932" y="305942"/>
                  <a:pt x="359932" y="305942"/>
                </a:cubicBezTo>
                <a:cubicBezTo>
                  <a:pt x="359932" y="314941"/>
                  <a:pt x="350934" y="323939"/>
                  <a:pt x="341935" y="323939"/>
                </a:cubicBezTo>
                <a:lnTo>
                  <a:pt x="197963" y="323939"/>
                </a:lnTo>
                <a:close/>
                <a:moveTo>
                  <a:pt x="35993" y="287946"/>
                </a:moveTo>
                <a:cubicBezTo>
                  <a:pt x="323939" y="287946"/>
                  <a:pt x="323939" y="287946"/>
                  <a:pt x="323939" y="287946"/>
                </a:cubicBezTo>
                <a:cubicBezTo>
                  <a:pt x="323939" y="89983"/>
                  <a:pt x="323939" y="89983"/>
                  <a:pt x="323939" y="89983"/>
                </a:cubicBezTo>
                <a:cubicBezTo>
                  <a:pt x="35993" y="89983"/>
                  <a:pt x="35993" y="89983"/>
                  <a:pt x="35993" y="89983"/>
                </a:cubicBezTo>
                <a:lnTo>
                  <a:pt x="35993" y="287946"/>
                </a:lnTo>
                <a:close/>
                <a:moveTo>
                  <a:pt x="197963" y="125976"/>
                </a:moveTo>
                <a:cubicBezTo>
                  <a:pt x="287946" y="125976"/>
                  <a:pt x="287946" y="125976"/>
                  <a:pt x="287946" y="125976"/>
                </a:cubicBezTo>
                <a:cubicBezTo>
                  <a:pt x="287946" y="161969"/>
                  <a:pt x="287946" y="161969"/>
                  <a:pt x="287946" y="161969"/>
                </a:cubicBezTo>
                <a:cubicBezTo>
                  <a:pt x="197963" y="161969"/>
                  <a:pt x="197963" y="161969"/>
                  <a:pt x="197963" y="161969"/>
                </a:cubicBezTo>
                <a:lnTo>
                  <a:pt x="197963" y="125976"/>
                </a:lnTo>
                <a:close/>
                <a:moveTo>
                  <a:pt x="197963" y="197963"/>
                </a:moveTo>
                <a:cubicBezTo>
                  <a:pt x="287946" y="197963"/>
                  <a:pt x="287946" y="197963"/>
                  <a:pt x="287946" y="197963"/>
                </a:cubicBezTo>
                <a:cubicBezTo>
                  <a:pt x="287946" y="233956"/>
                  <a:pt x="287946" y="233956"/>
                  <a:pt x="287946" y="233956"/>
                </a:cubicBezTo>
                <a:cubicBezTo>
                  <a:pt x="197963" y="233956"/>
                  <a:pt x="197963" y="233956"/>
                  <a:pt x="197963" y="233956"/>
                </a:cubicBezTo>
                <a:lnTo>
                  <a:pt x="197963" y="197963"/>
                </a:lnTo>
                <a:close/>
                <a:moveTo>
                  <a:pt x="125976" y="125976"/>
                </a:moveTo>
                <a:cubicBezTo>
                  <a:pt x="125976" y="179966"/>
                  <a:pt x="125976" y="179966"/>
                  <a:pt x="125976" y="179966"/>
                </a:cubicBezTo>
                <a:cubicBezTo>
                  <a:pt x="179966" y="179966"/>
                  <a:pt x="179966" y="179966"/>
                  <a:pt x="179966" y="179966"/>
                </a:cubicBezTo>
                <a:cubicBezTo>
                  <a:pt x="179966" y="211460"/>
                  <a:pt x="157470" y="233956"/>
                  <a:pt x="125976" y="233956"/>
                </a:cubicBezTo>
                <a:cubicBezTo>
                  <a:pt x="94482" y="233956"/>
                  <a:pt x="71986" y="211460"/>
                  <a:pt x="71986" y="179966"/>
                </a:cubicBezTo>
                <a:cubicBezTo>
                  <a:pt x="71986" y="148472"/>
                  <a:pt x="94482" y="125976"/>
                  <a:pt x="125976" y="125976"/>
                </a:cubicBezTo>
                <a:close/>
                <a:moveTo>
                  <a:pt x="0" y="0"/>
                </a:moveTo>
                <a:cubicBezTo>
                  <a:pt x="359932" y="0"/>
                  <a:pt x="359932" y="0"/>
                  <a:pt x="359932" y="0"/>
                </a:cubicBezTo>
                <a:cubicBezTo>
                  <a:pt x="359932" y="35993"/>
                  <a:pt x="359932" y="35993"/>
                  <a:pt x="359932" y="35993"/>
                </a:cubicBezTo>
                <a:cubicBezTo>
                  <a:pt x="0" y="35993"/>
                  <a:pt x="0" y="35993"/>
                  <a:pt x="0" y="359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6632314" y="1621539"/>
            <a:ext cx="359932" cy="3599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28-15:22:09-d3ce488s8jdo4os5dd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324" y="4306259"/>
            <a:ext cx="335280" cy="33528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 &amp; Scam Guardrails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9-28-15:22:09-d3ce488s8jdo4os5dd7g.png"/>
          <p:cNvPicPr>
            <a:picLocks noChangeAspect="1"/>
          </p:cNvPicPr>
          <p:nvPr/>
        </p:nvPicPr>
        <p:blipFill>
          <a:blip r:embed="rId5"/>
          <a:srcRect t="116" b="116"/>
          <a:stretch/>
        </p:blipFill>
        <p:spPr>
          <a:xfrm>
            <a:off x="0" y="4958080"/>
            <a:ext cx="2065655" cy="191579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70585" y="1900555"/>
            <a:ext cx="5043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Review App Permissions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870585" y="2510155"/>
            <a:ext cx="5041900" cy="10973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Regularly check app permissions to ensure they align with your privacy preferences and usage needs.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466965" y="1288415"/>
            <a:ext cx="41982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 Security Features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7466965" y="1760220"/>
            <a:ext cx="4198205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strong passwords and enable two-factor authentication to protect your accounts and personal information.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7525165" y="3986530"/>
            <a:ext cx="41982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 Wary of Scams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7525165" y="4458335"/>
            <a:ext cx="4198205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Ignore suspicious links and verify the legitimacy of new AI services before installation to avoid scams.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08732"/>
            <a:ext cx="12192000" cy="1449268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5408732"/>
            <a:ext cx="12192000" cy="144926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Lifelong Learning Mindset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896829" y="5250611"/>
            <a:ext cx="600063" cy="170384"/>
          </a:xfrm>
          <a:custGeom>
            <a:avLst/>
            <a:gdLst/>
            <a:ahLst/>
            <a:cxnLst/>
            <a:rect l="l" t="t" r="r" b="b"/>
            <a:pathLst>
              <a:path w="600063" h="170384">
                <a:moveTo>
                  <a:pt x="564775" y="170384"/>
                </a:moveTo>
                <a:lnTo>
                  <a:pt x="0" y="0"/>
                </a:lnTo>
                <a:lnTo>
                  <a:pt x="600063" y="57425"/>
                </a:lnTo>
                <a:close/>
              </a:path>
            </a:pathLst>
          </a:custGeom>
          <a:solidFill>
            <a:srgbClr val="000000">
              <a:alpha val="25882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96829" y="5250611"/>
            <a:ext cx="600063" cy="170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726805" y="4398690"/>
            <a:ext cx="897019" cy="626162"/>
          </a:xfrm>
          <a:custGeom>
            <a:avLst/>
            <a:gdLst/>
            <a:ahLst/>
            <a:cxnLst/>
            <a:rect l="l" t="t" r="r" b="b"/>
            <a:pathLst>
              <a:path w="897019" h="626162">
                <a:moveTo>
                  <a:pt x="143299" y="0"/>
                </a:moveTo>
                <a:cubicBezTo>
                  <a:pt x="96900" y="165530"/>
                  <a:pt x="50502" y="331037"/>
                  <a:pt x="4102" y="496567"/>
                </a:cubicBezTo>
                <a:cubicBezTo>
                  <a:pt x="3501" y="497681"/>
                  <a:pt x="-4763" y="513744"/>
                  <a:pt x="4014" y="529272"/>
                </a:cubicBezTo>
                <a:cubicBezTo>
                  <a:pt x="10407" y="540590"/>
                  <a:pt x="21544" y="544065"/>
                  <a:pt x="23994" y="544756"/>
                </a:cubicBezTo>
                <a:cubicBezTo>
                  <a:pt x="314995" y="571891"/>
                  <a:pt x="606018" y="599026"/>
                  <a:pt x="897019" y="626162"/>
                </a:cubicBezTo>
                <a:cubicBezTo>
                  <a:pt x="645778" y="417456"/>
                  <a:pt x="394539" y="208728"/>
                  <a:pt x="143299" y="0"/>
                </a:cubicBezTo>
                <a:close/>
              </a:path>
            </a:pathLst>
          </a:custGeom>
          <a:solidFill>
            <a:srgbClr val="000000">
              <a:alpha val="25882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726805" y="4398690"/>
            <a:ext cx="897019" cy="6261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085518" y="1893570"/>
            <a:ext cx="242297" cy="1297523"/>
          </a:xfrm>
          <a:custGeom>
            <a:avLst/>
            <a:gdLst/>
            <a:ahLst/>
            <a:cxnLst/>
            <a:rect l="l" t="t" r="r" b="b"/>
            <a:pathLst>
              <a:path w="242297" h="1297523">
                <a:moveTo>
                  <a:pt x="242297" y="0"/>
                </a:moveTo>
                <a:cubicBezTo>
                  <a:pt x="217912" y="8489"/>
                  <a:pt x="193348" y="31193"/>
                  <a:pt x="176217" y="44137"/>
                </a:cubicBezTo>
                <a:cubicBezTo>
                  <a:pt x="163823" y="89768"/>
                  <a:pt x="151430" y="135398"/>
                  <a:pt x="139037" y="181029"/>
                </a:cubicBezTo>
                <a:cubicBezTo>
                  <a:pt x="131228" y="228998"/>
                  <a:pt x="119592" y="303282"/>
                  <a:pt x="107198" y="394697"/>
                </a:cubicBezTo>
                <a:cubicBezTo>
                  <a:pt x="94159" y="490883"/>
                  <a:pt x="90355" y="531655"/>
                  <a:pt x="77095" y="640117"/>
                </a:cubicBezTo>
                <a:cubicBezTo>
                  <a:pt x="56179" y="811319"/>
                  <a:pt x="50751" y="824532"/>
                  <a:pt x="34531" y="963072"/>
                </a:cubicBezTo>
                <a:cubicBezTo>
                  <a:pt x="21026" y="1078528"/>
                  <a:pt x="-6452" y="1296208"/>
                  <a:pt x="1379" y="1297523"/>
                </a:cubicBezTo>
                <a:cubicBezTo>
                  <a:pt x="10057" y="1298993"/>
                  <a:pt x="58873" y="1015275"/>
                  <a:pt x="242297" y="0"/>
                </a:cubicBezTo>
                <a:close/>
              </a:path>
            </a:pathLst>
          </a:custGeom>
          <a:solidFill>
            <a:srgbClr val="000000">
              <a:alpha val="25882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085518" y="1893570"/>
            <a:ext cx="242297" cy="12975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783593" y="1894280"/>
            <a:ext cx="3283312" cy="3467791"/>
          </a:xfrm>
          <a:custGeom>
            <a:avLst/>
            <a:gdLst/>
            <a:ahLst/>
            <a:cxnLst/>
            <a:rect l="l" t="t" r="r" b="b"/>
            <a:pathLst>
              <a:path w="3283312" h="3467791">
                <a:moveTo>
                  <a:pt x="541948" y="0"/>
                </a:moveTo>
                <a:lnTo>
                  <a:pt x="3283312" y="486670"/>
                </a:lnTo>
                <a:lnTo>
                  <a:pt x="2753583" y="3440474"/>
                </a:lnTo>
                <a:lnTo>
                  <a:pt x="2752864" y="3440474"/>
                </a:lnTo>
                <a:lnTo>
                  <a:pt x="2751427" y="3446225"/>
                </a:lnTo>
                <a:lnTo>
                  <a:pt x="2749270" y="3445506"/>
                </a:lnTo>
                <a:lnTo>
                  <a:pt x="2748552" y="3451976"/>
                </a:lnTo>
                <a:lnTo>
                  <a:pt x="2747833" y="3451976"/>
                </a:lnTo>
                <a:lnTo>
                  <a:pt x="2746395" y="3457726"/>
                </a:lnTo>
                <a:lnTo>
                  <a:pt x="2744958" y="3457726"/>
                </a:lnTo>
                <a:lnTo>
                  <a:pt x="2744239" y="3462759"/>
                </a:lnTo>
                <a:lnTo>
                  <a:pt x="2742083" y="3462040"/>
                </a:lnTo>
                <a:lnTo>
                  <a:pt x="2740645" y="3467791"/>
                </a:lnTo>
                <a:lnTo>
                  <a:pt x="0" y="2981121"/>
                </a:lnTo>
                <a:lnTo>
                  <a:pt x="531885" y="17253"/>
                </a:lnTo>
                <a:lnTo>
                  <a:pt x="533323" y="17253"/>
                </a:lnTo>
                <a:lnTo>
                  <a:pt x="534041" y="14377"/>
                </a:lnTo>
                <a:lnTo>
                  <a:pt x="535479" y="14377"/>
                </a:lnTo>
                <a:lnTo>
                  <a:pt x="536198" y="10783"/>
                </a:lnTo>
                <a:lnTo>
                  <a:pt x="536916" y="10783"/>
                </a:lnTo>
                <a:lnTo>
                  <a:pt x="537635" y="7189"/>
                </a:lnTo>
                <a:lnTo>
                  <a:pt x="539791" y="7189"/>
                </a:lnTo>
                <a:lnTo>
                  <a:pt x="540510" y="3594"/>
                </a:lnTo>
                <a:lnTo>
                  <a:pt x="541229" y="3594"/>
                </a:lnTo>
                <a:lnTo>
                  <a:pt x="541948" y="0"/>
                </a:ln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25000">
                <a:srgbClr val="FBFBFB"/>
              </a:gs>
              <a:gs pos="51000">
                <a:srgbClr val="EFEFEF"/>
              </a:gs>
              <a:gs pos="76000">
                <a:srgbClr val="EAEAEA"/>
              </a:gs>
              <a:gs pos="100000">
                <a:srgbClr val="DEDEDE"/>
              </a:gs>
            </a:gsLst>
            <a:lin ang="2940000" scaled="1"/>
          </a:gradFill>
          <a:ln w="6350">
            <a:solidFill>
              <a:srgbClr val="EAEAE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783593" y="1894280"/>
            <a:ext cx="3283312" cy="34677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9-28-15:22:12-d3ce490s8jdo4os5ddc0.png"/>
          <p:cNvPicPr>
            <a:picLocks noChangeAspect="1"/>
          </p:cNvPicPr>
          <p:nvPr/>
        </p:nvPicPr>
        <p:blipFill>
          <a:blip r:embed="rId3"/>
          <a:srcRect l="33" t="5" r="33" b="-5"/>
          <a:stretch/>
        </p:blipFill>
        <p:spPr>
          <a:xfrm>
            <a:off x="9111309" y="2100634"/>
            <a:ext cx="2749265" cy="2501570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3258185" y="1695450"/>
            <a:ext cx="0" cy="3240000"/>
          </a:xfrm>
          <a:prstGeom prst="straightConnector1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6120765" y="1695450"/>
            <a:ext cx="0" cy="3240000"/>
          </a:xfrm>
          <a:prstGeom prst="straightConnector1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8" name="Text 15"/>
          <p:cNvSpPr/>
          <p:nvPr/>
        </p:nvSpPr>
        <p:spPr>
          <a:xfrm>
            <a:off x="590550" y="1610360"/>
            <a:ext cx="253809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Approach with Curiosity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90550" y="2453640"/>
            <a:ext cx="2538095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Embrace each new AI feature with curiosity, celebrating small successes and revisiting tools as updates improve usability.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3473450" y="1610360"/>
            <a:ext cx="253809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 to Changes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473450" y="2453640"/>
            <a:ext cx="2538095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an adaptable attitude to turn technology into a friendly companion that supports independence and enhances lifestyle.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229350" y="1610360"/>
            <a:ext cx="253809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Seek Help When Needed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229350" y="2453640"/>
            <a:ext cx="2538095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in doubt, ask a trusted family member or librarian for guidance to ensure safe and effective AI usage.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24510" y="5588000"/>
            <a:ext cx="107784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Enjoy the Benefits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24510" y="5956300"/>
            <a:ext cx="10777220" cy="285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reclaimed time from AI assistance to deepen hobbies, volunteer, travel, or simply relax with loved ones.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Enjoy the Extra Free Time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5384165"/>
            <a:ext cx="12221210" cy="147383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5384165"/>
            <a:ext cx="12221210" cy="1473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2:04-d3ce470s8jdo4os5dctg.png"/>
          <p:cNvPicPr>
            <a:picLocks noChangeAspect="1"/>
          </p:cNvPicPr>
          <p:nvPr/>
        </p:nvPicPr>
        <p:blipFill>
          <a:blip r:embed="rId3"/>
          <a:srcRect t="56" b="56"/>
          <a:stretch/>
        </p:blipFill>
        <p:spPr>
          <a:xfrm>
            <a:off x="5379085" y="1833880"/>
            <a:ext cx="6076315" cy="3403600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11530" y="1426845"/>
            <a:ext cx="4083050" cy="47548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11530" y="1426845"/>
            <a:ext cx="4083050" cy="4754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02995" y="1773555"/>
            <a:ext cx="3500120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Reclaim Hours for Leisure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02995" y="2710815"/>
            <a:ext cx="3500120" cy="312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AI’s greatest gift is the extra free time once lost to planning and cleaning, allowing retirees to enjoy hobbies, volunteer, travel, or simply relax.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0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4445" y="-19050"/>
            <a:ext cx="12215495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885" y="861060"/>
            <a:ext cx="3617595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60500" y="2441575"/>
            <a:ext cx="4160520" cy="2804795"/>
          </a:xfrm>
          <a:prstGeom prst="roundRect">
            <a:avLst>
              <a:gd name="adj" fmla="val 6565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0500" y="2441575"/>
            <a:ext cx="4160520" cy="2804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734820" y="3584575"/>
            <a:ext cx="3636010" cy="36195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7" name="Text 4"/>
          <p:cNvSpPr/>
          <p:nvPr/>
        </p:nvSpPr>
        <p:spPr>
          <a:xfrm>
            <a:off x="1734820" y="3584575"/>
            <a:ext cx="3636010" cy="36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570980" y="2441575"/>
            <a:ext cx="4160520" cy="2804795"/>
          </a:xfrm>
          <a:prstGeom prst="roundRect">
            <a:avLst>
              <a:gd name="adj" fmla="val 6565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70980" y="2441575"/>
            <a:ext cx="4160520" cy="2804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45300" y="3584575"/>
            <a:ext cx="3636010" cy="36195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11" name="Text 8"/>
          <p:cNvSpPr/>
          <p:nvPr/>
        </p:nvSpPr>
        <p:spPr>
          <a:xfrm>
            <a:off x="6845300" y="3584575"/>
            <a:ext cx="3636010" cy="36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724660" y="2790825"/>
            <a:ext cx="104140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AB8A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544320" y="3825240"/>
            <a:ext cx="41611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Exploration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835140" y="2790825"/>
            <a:ext cx="104140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AB8A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654800" y="3825240"/>
            <a:ext cx="41611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Confidence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89500" y="4736465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89500" y="5439410"/>
            <a:ext cx="2413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53970" y="1307465"/>
            <a:ext cx="7061200" cy="329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Lifestyle Boost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Simplifies Your Day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pic>
        <p:nvPicPr>
          <p:cNvPr id="20" name="Image 0" descr="https://kimi-img.moonshot.cn/pub/slides/slides_tmpl/image/25-09-28-15:22:09-d3ce488s8jdo4os5dd6g.png"/>
          <p:cNvPicPr>
            <a:picLocks noChangeAspect="1"/>
          </p:cNvPicPr>
          <p:nvPr/>
        </p:nvPicPr>
        <p:blipFill>
          <a:blip r:embed="rId3"/>
          <a:srcRect t="46" b="46"/>
          <a:stretch/>
        </p:blipFill>
        <p:spPr>
          <a:xfrm>
            <a:off x="779145" y="4210050"/>
            <a:ext cx="4140200" cy="1867535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3263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36600" y="1649730"/>
            <a:ext cx="42494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Daily Tasks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36600" y="2667635"/>
            <a:ext cx="428244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routine tasks like setting reminders, controlling smart home devices, and managing daily schedules, making life more convenient and efficient for retirees.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518150" y="2487930"/>
            <a:ext cx="2540577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Assistance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5518150" y="3251835"/>
            <a:ext cx="2541270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assistants like Google Assistant and Siri provide personalized help, from checking the weather to sending messages, ensuring retirees stay connected and informed without hassle.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591550" y="2487930"/>
            <a:ext cx="2540577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Safety and Comfort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591550" y="3251835"/>
            <a:ext cx="2541270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home devices such as thermostats and security systems use AI to learn your habits, adjust settings automatically, and enhance overall home safety and comfort.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0078" y="3926205"/>
            <a:ext cx="3794400" cy="2423160"/>
          </a:xfrm>
          <a:prstGeom prst="roundRect">
            <a:avLst>
              <a:gd name="adj" fmla="val 3459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20078" y="3926205"/>
            <a:ext cx="3794400" cy="2423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5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Retirement Partnership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9-d3ce488s8jdo4os5dd60.png"/>
          <p:cNvPicPr>
            <a:picLocks noChangeAspect="1"/>
          </p:cNvPicPr>
          <p:nvPr/>
        </p:nvPicPr>
        <p:blipFill>
          <a:blip r:embed="rId3"/>
          <a:srcRect t="73" b="73"/>
          <a:stretch/>
        </p:blipFill>
        <p:spPr>
          <a:xfrm>
            <a:off x="4572000" y="3926205"/>
            <a:ext cx="7010400" cy="2422800"/>
          </a:xfrm>
          <a:prstGeom prst="roundRect">
            <a:avLst>
              <a:gd name="adj" fmla="val 4640"/>
            </a:avLst>
          </a:prstGeom>
        </p:spPr>
      </p:pic>
      <p:pic>
        <p:nvPicPr>
          <p:cNvPr id="22" name="Image 1" descr="https://kimi-img.moonshot.cn/pub/slides/slides_tmpl/image/25-09-28-15:22:09-d3ce488s8jdo4os5dd40.png"/>
          <p:cNvPicPr>
            <a:picLocks noChangeAspect="1"/>
          </p:cNvPicPr>
          <p:nvPr/>
        </p:nvPicPr>
        <p:blipFill>
          <a:blip r:embed="rId4"/>
          <a:srcRect t="82" b="82"/>
          <a:stretch/>
        </p:blipFill>
        <p:spPr>
          <a:xfrm>
            <a:off x="620078" y="1488440"/>
            <a:ext cx="3794760" cy="2319020"/>
          </a:xfrm>
          <a:prstGeom prst="roundRect">
            <a:avLst>
              <a:gd name="adj" fmla="val 5240"/>
            </a:avLst>
          </a:prstGeom>
        </p:spPr>
      </p:pic>
      <p:sp>
        <p:nvSpPr>
          <p:cNvPr id="23" name="Shape 19"/>
          <p:cNvSpPr/>
          <p:nvPr/>
        </p:nvSpPr>
        <p:spPr>
          <a:xfrm>
            <a:off x="4576763" y="1489075"/>
            <a:ext cx="6995160" cy="2318385"/>
          </a:xfrm>
          <a:prstGeom prst="roundRect">
            <a:avLst>
              <a:gd name="adj" fmla="val 6272"/>
            </a:avLst>
          </a:prstGeom>
          <a:solidFill>
            <a:srgbClr val="D3BDA6"/>
          </a:solidFill>
          <a:ln/>
        </p:spPr>
      </p:sp>
      <p:sp>
        <p:nvSpPr>
          <p:cNvPr id="24" name="Text 20"/>
          <p:cNvSpPr/>
          <p:nvPr/>
        </p:nvSpPr>
        <p:spPr>
          <a:xfrm>
            <a:off x="4576763" y="1489075"/>
            <a:ext cx="6995160" cy="2318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4773930" y="1744345"/>
            <a:ext cx="64414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Over Big Choices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4773930" y="2158365"/>
            <a:ext cx="6439574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Retirees retain control over significant life decisions, hobbies, and personal interactions, ensuring AI enhances rather than replaces human judgment and creativity.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34695" y="3999865"/>
            <a:ext cx="34855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 and Personal Preferences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34695" y="4307205"/>
            <a:ext cx="3484505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respect privacy preferences and personal data, allowing retirees to enjoy technology without compromising their security or personal 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Travel Planning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6200000">
            <a:off x="5710555" y="3178175"/>
            <a:ext cx="2053590" cy="2053590"/>
          </a:xfrm>
          <a:prstGeom prst="teardrop">
            <a:avLst>
              <a:gd name="adj" fmla="val 100000"/>
            </a:avLst>
          </a:prstGeom>
          <a:solidFill>
            <a:srgbClr val="AB8A7D"/>
          </a:solidFill>
          <a:ln/>
        </p:spPr>
      </p:sp>
      <p:sp>
        <p:nvSpPr>
          <p:cNvPr id="5" name="Text 3"/>
          <p:cNvSpPr/>
          <p:nvPr/>
        </p:nvSpPr>
        <p:spPr>
          <a:xfrm rot="16200000">
            <a:off x="5710555" y="3178175"/>
            <a:ext cx="2053590" cy="2053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10800000">
            <a:off x="5710555" y="1645920"/>
            <a:ext cx="1462405" cy="1460500"/>
          </a:xfrm>
          <a:prstGeom prst="teardrop">
            <a:avLst>
              <a:gd name="adj" fmla="val 10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 rot="10800000">
            <a:off x="5710555" y="1645920"/>
            <a:ext cx="1462405" cy="1460500"/>
          </a:xfrm>
          <a:prstGeom prst="rect">
            <a:avLst/>
          </a:prstGeom>
          <a:noFill/>
          <a:ln/>
        </p:spPr>
        <p:txBody>
          <a:bodyPr wrap="square" lIns="35941" tIns="91440" rIns="35941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422140" y="3178175"/>
            <a:ext cx="1213485" cy="1214755"/>
          </a:xfrm>
          <a:prstGeom prst="teardrop">
            <a:avLst>
              <a:gd name="adj" fmla="val 100000"/>
            </a:avLst>
          </a:prstGeom>
          <a:solidFill>
            <a:srgbClr val="CDB9B1"/>
          </a:solidFill>
          <a:ln/>
        </p:spPr>
      </p:sp>
      <p:sp>
        <p:nvSpPr>
          <p:cNvPr id="9" name="Text 7"/>
          <p:cNvSpPr/>
          <p:nvPr/>
        </p:nvSpPr>
        <p:spPr>
          <a:xfrm>
            <a:off x="4422140" y="3178175"/>
            <a:ext cx="1213485" cy="1214755"/>
          </a:xfrm>
          <a:prstGeom prst="rect">
            <a:avLst/>
          </a:prstGeom>
          <a:noFill/>
          <a:ln/>
        </p:spPr>
        <p:txBody>
          <a:bodyPr wrap="square" lIns="72009" tIns="91440" rIns="10795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170045" y="1660525"/>
            <a:ext cx="1460500" cy="1460500"/>
          </a:xfrm>
          <a:prstGeom prst="teardrop">
            <a:avLst>
              <a:gd name="adj" fmla="val 100000"/>
            </a:avLst>
          </a:prstGeom>
          <a:solidFill>
            <a:srgbClr val="E9D2A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170045" y="1660525"/>
            <a:ext cx="1460500" cy="1460500"/>
          </a:xfrm>
          <a:prstGeom prst="rect">
            <a:avLst/>
          </a:prstGeom>
          <a:noFill/>
          <a:ln/>
        </p:spPr>
        <p:txBody>
          <a:bodyPr wrap="square" lIns="35941" tIns="10795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28-15:22:16-d3ce4a0s8jdo4os5dd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75" y="2121535"/>
            <a:ext cx="323215" cy="54229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9-28-15:22:16-d3ce4a0s8jdo4os5dd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70" y="3552190"/>
            <a:ext cx="433070" cy="46355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28-15:22:16-d3ce4a0s8jdo4os5dd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5" y="2200275"/>
            <a:ext cx="469265" cy="353695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28-15:22:16-d3ce4a0s8jdo4os5ddh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05" y="4076065"/>
            <a:ext cx="469265" cy="40259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Plans Dream Getaways Fast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712470" y="3729355"/>
            <a:ext cx="3248025" cy="0"/>
          </a:xfrm>
          <a:prstGeom prst="line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8321675" y="3729355"/>
            <a:ext cx="3248025" cy="0"/>
          </a:xfrm>
          <a:prstGeom prst="line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9" name="Text 13"/>
          <p:cNvSpPr/>
          <p:nvPr/>
        </p:nvSpPr>
        <p:spPr>
          <a:xfrm>
            <a:off x="631190" y="1480820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Recommendations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90550" y="1849120"/>
            <a:ext cx="3657600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travel apps like Google Trips and Hopper analyze your interests and past bookings to recommend tailored destinations, ensuring every trip aligns with your preferences.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90550" y="4110355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Cost-Efficient Booking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90550" y="4478655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apps predict the cheapest times to book flights, helping retirees save money and stretch their travel budgets further without sacrificing quality.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764145" y="1607820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Detailed Itineraries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723505" y="1976120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day-by-day itineraries, simplifying the planning process and allowing retirees to focus on enjoying their trips rather than organizing logistics.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7891145" y="4015740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Voice-Activated Assistance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7971155" y="4478655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 assistants can set reminders for travel dates, provide weather updates for destinations, and even help with language translation, making travel more seamless.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Road-Trip Curator Finds Gems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28-15:22:05-d3ce478s8jdo4os5dd00.png"/>
          <p:cNvPicPr>
            <a:picLocks noChangeAspect="1"/>
          </p:cNvPicPr>
          <p:nvPr/>
        </p:nvPicPr>
        <p:blipFill>
          <a:blip r:embed="rId3"/>
          <a:srcRect l="18" r="18"/>
          <a:stretch/>
        </p:blipFill>
        <p:spPr>
          <a:xfrm>
            <a:off x="0" y="1869875"/>
            <a:ext cx="6892290" cy="3879732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024370" y="1875565"/>
            <a:ext cx="5180330" cy="3868870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7024370" y="1875565"/>
            <a:ext cx="5180330" cy="3868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59320" y="2383155"/>
            <a:ext cx="450659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Scenic Routes and Hidden Attractions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259320" y="2985135"/>
            <a:ext cx="4506595" cy="312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Roadtrippers AI maps scenic routes, finds quirky diners, and suggests pet-friendly motels, enriching road trips with hidden gems and making travel more spontaneous and enjoyable.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1258</Words>
  <Application>Microsoft Office PowerPoint</Application>
  <PresentationFormat>Widescreen</PresentationFormat>
  <Paragraphs>178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Retirees</dc:title>
  <dc:subject>AI for Retirees</dc:subject>
  <dc:creator>Kimi</dc:creator>
  <cp:lastModifiedBy>Sean</cp:lastModifiedBy>
  <cp:revision>2</cp:revision>
  <dcterms:created xsi:type="dcterms:W3CDTF">2025-12-02T07:22:13Z</dcterms:created>
  <dcterms:modified xsi:type="dcterms:W3CDTF">2025-12-02T07:22:54Z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for Retirees","ContentProducer":"001191110108MACG2KBH8F10000","ProduceID":"d4n965le9orl4c7i8dig","ReservedCode1":"","ContentPropagator":"001191110108MACG2KBH8F20000","PropagateID":"d4n965le9orl4c7i8dig","ReservedCode2":""}</vt:lpwstr>
  </property>
</Properties>
</file>